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65" r:id="rId3"/>
    <p:sldId id="258" r:id="rId4"/>
    <p:sldId id="260" r:id="rId5"/>
    <p:sldId id="261" r:id="rId6"/>
    <p:sldId id="263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2"/>
    <p:restoredTop sz="94608"/>
  </p:normalViewPr>
  <p:slideViewPr>
    <p:cSldViewPr snapToGrid="0" snapToObjects="1">
      <p:cViewPr varScale="1">
        <p:scale>
          <a:sx n="105" d="100"/>
          <a:sy n="105" d="100"/>
        </p:scale>
        <p:origin x="3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0158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40065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648540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6654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026547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026901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72941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445424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358225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553179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84568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48258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03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50291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390581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8727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016758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226F3-F771-A147-BB6E-CE8A5C9C41AE}" type="datetimeFigureOut">
              <a:rPr lang="en-NO" smtClean="0"/>
              <a:t>04/04/2022</a:t>
            </a:fld>
            <a:endParaRPr lang="e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D1D0B-A3D8-574F-86E3-932624673B16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8423780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A6FF6-BCE7-E64E-B98A-7C1C2839CB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Det strammer seg til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4AAC58-5D8C-D642-856E-A157B8263C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Det ser ut som vi (kanskje, muligens) er inne på noe!</a:t>
            </a:r>
          </a:p>
        </p:txBody>
      </p:sp>
    </p:spTree>
    <p:extLst>
      <p:ext uri="{BB962C8B-B14F-4D97-AF65-F5344CB8AC3E}">
        <p14:creationId xmlns:p14="http://schemas.microsoft.com/office/powerpoint/2010/main" val="30124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50AE6-6E9E-ED48-B86F-7D91073BE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Denne gikk ganske fort når man så nærmere på den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7D40B62-F7CE-6B4F-AABA-209CB6A9B89A}"/>
                  </a:ext>
                </a:extLst>
              </p:cNvPr>
              <p:cNvSpPr txBox="1"/>
              <p:nvPr/>
            </p:nvSpPr>
            <p:spPr>
              <a:xfrm>
                <a:off x="872530" y="2476163"/>
                <a:ext cx="5659883" cy="8161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N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N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  <m:sSub>
                                <m:sSubPr>
                                  <m:ctrlPr>
                                    <a:rPr lang="en-N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𝜕</m:t>
                                          </m:r>
                                          <m:r>
                                            <a:rPr lang="nb-NO" b="0" i="1" smtClean="0">
                                              <a:latin typeface="Cambria Math" panose="02040503050406030204" pitchFamily="18" charset="0"/>
                                            </a:rPr>
                                            <m:t>𝑉</m:t>
                                          </m:r>
                                        </m:num>
                                        <m:den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𝜕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GB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nb-NO" i="1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e>
                                            <m:sub>
                                              <m:r>
                                                <a:rPr lang="nb-NO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b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nb-NO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N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  <m:sSub>
                                <m:sSubPr>
                                  <m:ctrlPr>
                                    <a:rPr lang="en-NO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𝜕</m:t>
                                          </m:r>
                                          <m:r>
                                            <a:rPr lang="nb-NO" i="1">
                                              <a:latin typeface="Cambria Math" panose="02040503050406030204" pitchFamily="18" charset="0"/>
                                            </a:rPr>
                                            <m:t>𝑉</m:t>
                                          </m:r>
                                        </m:num>
                                        <m:den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𝜕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GB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nb-NO" i="1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e>
                                            <m:sub>
                                              <m:r>
                                                <a:rPr lang="nb-NO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b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  <m:r>
                                    <a:rPr lang="nb-NO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nb-NO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NO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7D40B62-F7CE-6B4F-AABA-209CB6A9B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530" y="2476163"/>
                <a:ext cx="5659883" cy="8161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8340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ACED-91E4-D543-9C48-FEACE8956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Hva har jeg tenkt?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25E6A54-1E32-4041-8CE6-7CF4547968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0321" y="2336872"/>
                <a:ext cx="9613861" cy="3974915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NO" dirty="0"/>
                  <a:t>Tenk to adskilte beholdere som vi kan flytte partikler mellom</a:t>
                </a:r>
              </a:p>
              <a:p>
                <a:pPr lvl="1"/>
                <a:r>
                  <a:rPr lang="en-NO" dirty="0"/>
                  <a:t>Gitt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NO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NO" dirty="0"/>
                  <a:t> og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NO" dirty="0"/>
                  <a:t> kan vi beregne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NO" dirty="0"/>
                  <a:t> når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∆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NO" dirty="0"/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nb-NO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NO" dirty="0"/>
              </a:p>
              <a:p>
                <a:pPr lvl="2"/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endParaRPr lang="en-NO" dirty="0"/>
              </a:p>
              <a:p>
                <a:pPr lvl="2"/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nb-N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nb-NO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𝜕𝜌</m:t>
                                </m:r>
                              </m:num>
                              <m:den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nary>
                      <m:naryPr>
                        <m:chr m:val="∑"/>
                        <m:supHide m:val="on"/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nb-N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nb-NO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𝜕𝜌</m:t>
                                    </m:r>
                                  </m:num>
                                  <m:den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nb-NO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nb-NO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nb-NO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nb-N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nb-NO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sub>
                        </m:sSub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nb-N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NO" dirty="0"/>
              </a:p>
              <a:p>
                <a:pPr lvl="1"/>
                <a:r>
                  <a:rPr lang="en-NO" dirty="0"/>
                  <a:t>Beregn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NO" dirty="0"/>
                  <a:t> fra kin. gassteori</a:t>
                </a:r>
              </a:p>
              <a:p>
                <a:pPr lvl="2"/>
                <a:r>
                  <a:rPr lang="en-NO" dirty="0"/>
                  <a:t>Sjekk om (1.8) er oppfylt med hard-kule EoS</a:t>
                </a:r>
              </a:p>
              <a:p>
                <a:pPr lvl="1"/>
                <a:r>
                  <a:rPr lang="en-NO" dirty="0"/>
                  <a:t>Beregn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NO" dirty="0"/>
                  <a:t> fra numerisk minimum i Helmholtz energi</a:t>
                </a:r>
              </a:p>
              <a:p>
                <a:pPr lvl="2"/>
                <a:r>
                  <a:rPr lang="en-NO" dirty="0"/>
                  <a:t>Sjekk om (1.8) er oppfylt med hard-kule EoS</a:t>
                </a:r>
              </a:p>
              <a:p>
                <a:r>
                  <a:rPr lang="en-NO" dirty="0"/>
                  <a:t>Sjekk om numerisk minimum i Helmholtz energi for Hard-kule EoS er enig med kinetisk gassteori</a:t>
                </a:r>
              </a:p>
              <a:p>
                <a:pPr lvl="1"/>
                <a:endParaRPr lang="en-NO" dirty="0"/>
              </a:p>
              <a:p>
                <a:pPr lvl="1"/>
                <a:endParaRPr lang="en-NO" dirty="0"/>
              </a:p>
              <a:p>
                <a:pPr lvl="1"/>
                <a:endParaRPr lang="en-NO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25E6A54-1E32-4041-8CE6-7CF4547968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0321" y="2336872"/>
                <a:ext cx="9613861" cy="3974915"/>
              </a:xfrm>
              <a:blipFill>
                <a:blip r:embed="rId2"/>
                <a:stretch>
                  <a:fillRect l="-660" t="-2548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545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920987F-955E-794E-BB24-F83D7124099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NO" dirty="0"/>
                  <a:t>Eq. (1.8) er oppfylt når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NO" dirty="0"/>
                  <a:t> kommer fra kin. gass og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NO" dirty="0"/>
                  <a:t> går mot null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920987F-955E-794E-BB24-F83D712409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979" t="-12791" b="-19767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55B0B6E-CAE6-F945-9200-16DBDE35000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52758" y="2708662"/>
            <a:ext cx="6164368" cy="3396110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780FD06-8351-884F-9AED-5BBF9AE186F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528334" y="2341143"/>
            <a:ext cx="5417379" cy="4063034"/>
          </a:xfrm>
        </p:spPr>
      </p:pic>
    </p:spTree>
    <p:extLst>
      <p:ext uri="{BB962C8B-B14F-4D97-AF65-F5344CB8AC3E}">
        <p14:creationId xmlns:p14="http://schemas.microsoft.com/office/powerpoint/2010/main" val="367772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93D7AA0-6DFC-E64F-B02F-67F653704E9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NO" dirty="0"/>
                  <a:t>Når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NO" dirty="0"/>
                  <a:t> er beregnet fra numerisk minimum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93D7AA0-6DFC-E64F-B02F-67F653704E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979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3CEC450-A9FB-1447-BDA2-C710764401A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81038" y="2374702"/>
            <a:ext cx="4697412" cy="3523059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47068AA-E9B7-E24D-9666-C9DC9EA8A15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594350" y="2373511"/>
            <a:ext cx="4700588" cy="3525441"/>
          </a:xfrm>
        </p:spPr>
      </p:pic>
    </p:spTree>
    <p:extLst>
      <p:ext uri="{BB962C8B-B14F-4D97-AF65-F5344CB8AC3E}">
        <p14:creationId xmlns:p14="http://schemas.microsoft.com/office/powerpoint/2010/main" val="58694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4876A851-C451-1B42-AB9B-1C54BDBB51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8965" y="1974458"/>
            <a:ext cx="6511389" cy="4883542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39FD7B-9CDA-1244-80F3-3B6E7FA5C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MEN!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44E50B-9B74-7247-88DD-75716A0302AC}"/>
              </a:ext>
            </a:extLst>
          </p:cNvPr>
          <p:cNvCxnSpPr/>
          <p:nvPr/>
        </p:nvCxnSpPr>
        <p:spPr>
          <a:xfrm flipV="1">
            <a:off x="5018443" y="3548821"/>
            <a:ext cx="250853" cy="331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1720A7-A6F4-A546-BA4F-E74F38F30FA5}"/>
              </a:ext>
            </a:extLst>
          </p:cNvPr>
          <p:cNvCxnSpPr>
            <a:cxnSpLocks/>
          </p:cNvCxnSpPr>
          <p:nvPr/>
        </p:nvCxnSpPr>
        <p:spPr>
          <a:xfrm flipH="1">
            <a:off x="6230867" y="5577210"/>
            <a:ext cx="323682" cy="435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F671DD6-4DF2-094E-8A8C-2FECE7306916}"/>
              </a:ext>
            </a:extLst>
          </p:cNvPr>
          <p:cNvSpPr txBox="1"/>
          <p:nvPr/>
        </p:nvSpPr>
        <p:spPr>
          <a:xfrm>
            <a:off x="4056874" y="3949841"/>
            <a:ext cx="21739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</a:rPr>
              <a:t>Numerisk minimum</a:t>
            </a:r>
          </a:p>
          <a:p>
            <a:pPr algn="ctr"/>
            <a:r>
              <a:rPr lang="en-NO" dirty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</a:rPr>
              <a:t>(hard kule)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35DC2F-FECB-8B4F-85AD-0BC028D24B43}"/>
              </a:ext>
            </a:extLst>
          </p:cNvPr>
          <p:cNvSpPr txBox="1"/>
          <p:nvPr/>
        </p:nvSpPr>
        <p:spPr>
          <a:xfrm>
            <a:off x="5690117" y="5192622"/>
            <a:ext cx="1985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</a:rPr>
              <a:t>Kinetisk gassteori</a:t>
            </a:r>
          </a:p>
        </p:txBody>
      </p:sp>
    </p:spTree>
    <p:extLst>
      <p:ext uri="{BB962C8B-B14F-4D97-AF65-F5344CB8AC3E}">
        <p14:creationId xmlns:p14="http://schemas.microsoft.com/office/powerpoint/2010/main" val="2024272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EF943-FC64-0B4E-8E0D-6C3003342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Må se nærmere på (ref. mail)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8595E0-8FFA-EF4E-A916-6B7D05A4A4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0321" y="2336873"/>
                <a:ext cx="10025442" cy="3599316"/>
              </a:xfrm>
            </p:spPr>
            <p:txBody>
              <a:bodyPr/>
              <a:lstStyle/>
              <a:p>
                <a:r>
                  <a:rPr lang="en-NO" dirty="0"/>
                  <a:t>Påstand: Restriksjonen nå er egentlig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en-NO" dirty="0"/>
              </a:p>
              <a:p>
                <a:pPr lvl="1"/>
                <a:r>
                  <a:rPr lang="en-NO" dirty="0"/>
                  <a:t>Gir samme likningsset som å kreve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NO" dirty="0"/>
                  <a:t> </a:t>
                </a:r>
              </a:p>
              <a:p>
                <a:r>
                  <a:rPr lang="en-NO" dirty="0"/>
                  <a:t>Vi krever ikke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NO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𝑏𝑢𝑙𝑏</m:t>
                        </m:r>
                      </m:sub>
                    </m:sSub>
                  </m:oMath>
                </a14:m>
                <a:r>
                  <a:rPr lang="en-NO" dirty="0"/>
                  <a:t> og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𝑏𝑢𝑙𝑏</m:t>
                        </m:r>
                      </m:sub>
                    </m:sSub>
                  </m:oMath>
                </a14:m>
                <a:r>
                  <a:rPr lang="en-NO" dirty="0"/>
                  <a:t> </a:t>
                </a:r>
              </a:p>
              <a:p>
                <a:pPr lvl="1"/>
                <a:r>
                  <a:rPr lang="en-NO" dirty="0"/>
                  <a:t>Er det noen endring om dette endres?</a:t>
                </a:r>
              </a:p>
              <a:p>
                <a:pPr lvl="2"/>
                <a:r>
                  <a:rPr lang="en-NO" dirty="0"/>
                  <a:t>Lett å sjekke numerisk</a:t>
                </a:r>
              </a:p>
              <a:p>
                <a:pPr lvl="3"/>
                <a:r>
                  <a:rPr lang="en-NO" dirty="0"/>
                  <a:t>Sjekker numerisk først</a:t>
                </a:r>
              </a:p>
              <a:p>
                <a:r>
                  <a:rPr lang="en-NO" dirty="0"/>
                  <a:t>Hva om volumene er forskjellige?</a:t>
                </a:r>
              </a:p>
              <a:p>
                <a:endParaRPr lang="en-NO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8595E0-8FFA-EF4E-A916-6B7D05A4A4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0321" y="2336873"/>
                <a:ext cx="10025442" cy="3599316"/>
              </a:xfrm>
              <a:blipFill>
                <a:blip r:embed="rId2"/>
                <a:stretch>
                  <a:fillRect l="-759" t="-2105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6828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C4D07-99AF-3941-AB7F-B95FC5F4F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Fremover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04A8F-6F5A-0946-961A-9A8734C73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O" dirty="0"/>
              <a:t>Ta utgangspunkt i S_T fra kin. gass og num. min</a:t>
            </a:r>
          </a:p>
          <a:p>
            <a:pPr lvl="1"/>
            <a:r>
              <a:rPr lang="en-NO" dirty="0"/>
              <a:t>Sjekk hva irrev. (flukser) sier at dette impliserer for D_12 (og k)</a:t>
            </a:r>
          </a:p>
          <a:p>
            <a:pPr lvl="2"/>
            <a:r>
              <a:rPr lang="en-NO" dirty="0"/>
              <a:t>Sjekk flukser ved t = 0</a:t>
            </a:r>
          </a:p>
          <a:p>
            <a:pPr lvl="3"/>
            <a:r>
              <a:rPr lang="en-NO" dirty="0"/>
              <a:t>Finn "tid til steady state"</a:t>
            </a:r>
          </a:p>
          <a:p>
            <a:pPr lvl="3"/>
            <a:r>
              <a:rPr lang="en-NO" dirty="0"/>
              <a:t>Plot "K_apparent" (dvs. - J_q / delta_T)</a:t>
            </a:r>
          </a:p>
          <a:p>
            <a:pPr lvl="3"/>
            <a:r>
              <a:rPr lang="en-NO" dirty="0"/>
              <a:t>--- (?) Plot "D_12 apparent" (dvs. – J_n / delta_x</a:t>
            </a:r>
          </a:p>
          <a:p>
            <a:pPr lvl="1"/>
            <a:r>
              <a:rPr lang="en-NO" dirty="0"/>
              <a:t>Kan sjekke num. min for væsker også</a:t>
            </a:r>
          </a:p>
          <a:p>
            <a:pPr lvl="1"/>
            <a:r>
              <a:rPr lang="en-NO" dirty="0"/>
              <a:t>(!!!) Gradientene i (1.8) kan relateres til L^{-1}</a:t>
            </a:r>
          </a:p>
          <a:p>
            <a:pPr lvl="2"/>
            <a:r>
              <a:rPr lang="en-NO"/>
              <a:t>Se: Flukslikninger med J_q i stedet for J'_q</a:t>
            </a:r>
            <a:endParaRPr lang="en-NO" dirty="0"/>
          </a:p>
          <a:p>
            <a:pPr lvl="1"/>
            <a:r>
              <a:rPr lang="en-NO" dirty="0"/>
              <a:t>Entropiproduksjon</a:t>
            </a:r>
          </a:p>
          <a:p>
            <a:r>
              <a:rPr lang="en-NO" dirty="0"/>
              <a:t>Forskjellige volum ✅</a:t>
            </a:r>
          </a:p>
        </p:txBody>
      </p:sp>
    </p:spTree>
    <p:extLst>
      <p:ext uri="{BB962C8B-B14F-4D97-AF65-F5344CB8AC3E}">
        <p14:creationId xmlns:p14="http://schemas.microsoft.com/office/powerpoint/2010/main" val="387558155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{E50C3AD5-5C00-3442-8329-56037ABD25ED}tf10001057</Template>
  <TotalTime>22049</TotalTime>
  <Words>357</Words>
  <Application>Microsoft Macintosh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Trebuchet MS</vt:lpstr>
      <vt:lpstr>Berlin</vt:lpstr>
      <vt:lpstr>Det strammer seg til</vt:lpstr>
      <vt:lpstr>Denne gikk ganske fort når man så nærmere på den</vt:lpstr>
      <vt:lpstr>Hva har jeg tenkt?</vt:lpstr>
      <vt:lpstr>Eq. (1.8) er oppfylt når S_T kommer fra kin. gass og ΔT går mot null</vt:lpstr>
      <vt:lpstr>Når S_T er beregnet fra numerisk minimum</vt:lpstr>
      <vt:lpstr>MEN!</vt:lpstr>
      <vt:lpstr>Må se nærmere på (ref. mail)</vt:lpstr>
      <vt:lpstr>Fremover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Vegard Gjeldvik Jervell</dc:creator>
  <cp:lastModifiedBy>Vegard Gjeldvik Jervell</cp:lastModifiedBy>
  <cp:revision>10</cp:revision>
  <dcterms:created xsi:type="dcterms:W3CDTF">2022-04-04T11:01:22Z</dcterms:created>
  <dcterms:modified xsi:type="dcterms:W3CDTF">2022-04-19T18:30:52Z</dcterms:modified>
</cp:coreProperties>
</file>