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  <p:sldId id="257" r:id="rId4"/>
    <p:sldId id="260" r:id="rId5"/>
    <p:sldId id="258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4608"/>
  </p:normalViewPr>
  <p:slideViewPr>
    <p:cSldViewPr snapToGrid="0" snapToObjects="1">
      <p:cViewPr varScale="1">
        <p:scale>
          <a:sx n="105" d="100"/>
          <a:sy n="105" d="100"/>
        </p:scale>
        <p:origin x="30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70A609D4-79AF-1A4E-B055-D44812396000}" type="datetimeFigureOut">
              <a:rPr lang="en-NO" smtClean="0"/>
              <a:t>02/03/2022</a:t>
            </a:fld>
            <a:endParaRPr lang="en-NO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NO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2AE04E62-9356-7B4A-A15D-97342CEE7239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9115885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609D4-79AF-1A4E-B055-D44812396000}" type="datetimeFigureOut">
              <a:rPr lang="en-NO" smtClean="0"/>
              <a:t>02/03/2022</a:t>
            </a:fld>
            <a:endParaRPr lang="en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04E62-9356-7B4A-A15D-97342CEE7239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886777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609D4-79AF-1A4E-B055-D44812396000}" type="datetimeFigureOut">
              <a:rPr lang="en-NO" smtClean="0"/>
              <a:t>02/03/2022</a:t>
            </a:fld>
            <a:endParaRPr lang="en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04E62-9356-7B4A-A15D-97342CEE7239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861419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609D4-79AF-1A4E-B055-D44812396000}" type="datetimeFigureOut">
              <a:rPr lang="en-NO" smtClean="0"/>
              <a:t>02/03/2022</a:t>
            </a:fld>
            <a:endParaRPr lang="en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04E62-9356-7B4A-A15D-97342CEE7239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531178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0A609D4-79AF-1A4E-B055-D44812396000}" type="datetimeFigureOut">
              <a:rPr lang="en-NO" smtClean="0"/>
              <a:t>02/03/2022</a:t>
            </a:fld>
            <a:endParaRPr lang="en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2AE04E62-9356-7B4A-A15D-97342CEE7239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38960681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609D4-79AF-1A4E-B055-D44812396000}" type="datetimeFigureOut">
              <a:rPr lang="en-NO" smtClean="0"/>
              <a:t>02/03/2022</a:t>
            </a:fld>
            <a:endParaRPr lang="en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04E62-9356-7B4A-A15D-97342CEE7239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3625782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609D4-79AF-1A4E-B055-D44812396000}" type="datetimeFigureOut">
              <a:rPr lang="en-NO" smtClean="0"/>
              <a:t>02/03/2022</a:t>
            </a:fld>
            <a:endParaRPr lang="en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04E62-9356-7B4A-A15D-97342CEE7239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3545842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609D4-79AF-1A4E-B055-D44812396000}" type="datetimeFigureOut">
              <a:rPr lang="en-NO" smtClean="0"/>
              <a:t>02/03/2022</a:t>
            </a:fld>
            <a:endParaRPr lang="en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04E62-9356-7B4A-A15D-97342CEE7239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998253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609D4-79AF-1A4E-B055-D44812396000}" type="datetimeFigureOut">
              <a:rPr lang="en-NO" smtClean="0"/>
              <a:t>02/03/2022</a:t>
            </a:fld>
            <a:endParaRPr lang="en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04E62-9356-7B4A-A15D-97342CEE7239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3828669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609D4-79AF-1A4E-B055-D44812396000}" type="datetimeFigureOut">
              <a:rPr lang="en-NO" smtClean="0"/>
              <a:t>02/03/2022</a:t>
            </a:fld>
            <a:endParaRPr lang="en-NO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NO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AE04E62-9356-7B4A-A15D-97342CEE7239}" type="slidenum">
              <a:rPr lang="en-NO" smtClean="0"/>
              <a:t>‹#›</a:t>
            </a:fld>
            <a:endParaRPr lang="en-NO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70760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70A609D4-79AF-1A4E-B055-D44812396000}" type="datetimeFigureOut">
              <a:rPr lang="en-NO" smtClean="0"/>
              <a:t>02/03/2022</a:t>
            </a:fld>
            <a:endParaRPr lang="en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AE04E62-9356-7B4A-A15D-97342CEE7239}" type="slidenum">
              <a:rPr lang="en-NO" smtClean="0"/>
              <a:t>‹#›</a:t>
            </a:fld>
            <a:endParaRPr lang="en-NO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72925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0A609D4-79AF-1A4E-B055-D44812396000}" type="datetimeFigureOut">
              <a:rPr lang="en-NO" smtClean="0"/>
              <a:t>02/03/2022</a:t>
            </a:fld>
            <a:endParaRPr lang="en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2AE04E62-9356-7B4A-A15D-97342CEE7239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3392025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8C7C0-0B54-CC45-AB1A-29FBDC06862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O" dirty="0"/>
              <a:t>Ting er Implementert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63AF10-B53C-4D47-9636-4A7C6035E35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NO" dirty="0"/>
              <a:t>Men det funker ikke </a:t>
            </a:r>
            <a:r>
              <a:rPr lang="en-NO" dirty="0">
                <a:sym typeface="Wingdings" pitchFamily="2" charset="2"/>
              </a:rPr>
              <a:t></a:t>
            </a:r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1262549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70328-F241-E94D-AD2D-E5F809724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Fått ferdig "pyramide-integrasjon"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11F706-B78C-6E42-BD2B-336882079A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O" dirty="0"/>
              <a:t>Konduktivitet verifisert mot data i boka</a:t>
            </a:r>
          </a:p>
          <a:p>
            <a:pPr lvl="1"/>
            <a:r>
              <a:rPr lang="en-NO" dirty="0"/>
              <a:t>Sjekket fort opp mot CoolProp</a:t>
            </a:r>
          </a:p>
          <a:p>
            <a:pPr lvl="1"/>
            <a:r>
              <a:rPr lang="en-NO" dirty="0"/>
              <a:t>Bør nok grave litt mer i CoolProp</a:t>
            </a:r>
          </a:p>
          <a:p>
            <a:r>
              <a:rPr lang="en-NO" dirty="0"/>
              <a:t>Diffusjon =&gt; Kin.gas. med BH-diameter</a:t>
            </a:r>
          </a:p>
          <a:p>
            <a:pPr lvl="1"/>
            <a:r>
              <a:rPr lang="en-NO" dirty="0"/>
              <a:t>For å sjekke om dette i det hele tatt henger på greip</a:t>
            </a:r>
          </a:p>
          <a:p>
            <a:pPr lvl="1"/>
            <a:r>
              <a:rPr lang="en-NO" dirty="0"/>
              <a:t>Fant ikke diffusjon i CoolProp (?) </a:t>
            </a:r>
          </a:p>
          <a:p>
            <a:pPr lvl="2"/>
            <a:r>
              <a:rPr lang="en-NO" dirty="0"/>
              <a:t>Er det andre pakker/kilder på dette?</a:t>
            </a:r>
          </a:p>
          <a:p>
            <a:pPr lvl="2"/>
            <a:r>
              <a:rPr lang="en-NO" dirty="0"/>
              <a:t>Var ikke så mye i boka som jeg først trodde</a:t>
            </a:r>
          </a:p>
        </p:txBody>
      </p:sp>
    </p:spTree>
    <p:extLst>
      <p:ext uri="{BB962C8B-B14F-4D97-AF65-F5344CB8AC3E}">
        <p14:creationId xmlns:p14="http://schemas.microsoft.com/office/powerpoint/2010/main" val="4022769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8C9B5E-4824-CB48-95F3-2EF25EB71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37160"/>
            <a:ext cx="10058400" cy="1371600"/>
          </a:xfrm>
        </p:spPr>
        <p:txBody>
          <a:bodyPr/>
          <a:lstStyle/>
          <a:p>
            <a:r>
              <a:rPr lang="en-NO" dirty="0"/>
              <a:t>(dST/drho)_T,x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FA4D0A30-039A-4347-814B-E6A8081107C7}"/>
              </a:ext>
            </a:extLst>
          </p:cNvPr>
          <p:cNvGrpSpPr/>
          <p:nvPr/>
        </p:nvGrpSpPr>
        <p:grpSpPr>
          <a:xfrm>
            <a:off x="217681" y="3421380"/>
            <a:ext cx="11756637" cy="3299460"/>
            <a:chOff x="349250" y="2689098"/>
            <a:chExt cx="11493500" cy="3162300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9B64AE5D-67B4-BC4A-814F-C6DE105D0C4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49250" y="2689098"/>
              <a:ext cx="11493500" cy="3162300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A8D8C87A-48C1-934C-B691-1F789772547E}"/>
                </a:ext>
              </a:extLst>
            </p:cNvPr>
            <p:cNvSpPr txBox="1"/>
            <p:nvPr/>
          </p:nvSpPr>
          <p:spPr>
            <a:xfrm rot="16200000">
              <a:off x="842188" y="3767328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NO" dirty="0"/>
                <a:t>T [K]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4A1E1BB6-EA6C-F548-AFCD-7D9B81181AC6}"/>
                </a:ext>
              </a:extLst>
            </p:cNvPr>
            <p:cNvSpPr txBox="1"/>
            <p:nvPr/>
          </p:nvSpPr>
          <p:spPr>
            <a:xfrm>
              <a:off x="1054745" y="4845558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NO" dirty="0"/>
                <a:t>x</a:t>
              </a:r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DE611478-BAC1-0E47-9C22-55779E592468}"/>
                </a:ext>
              </a:extLst>
            </p:cNvPr>
            <p:cNvCxnSpPr/>
            <p:nvPr/>
          </p:nvCxnSpPr>
          <p:spPr>
            <a:xfrm>
              <a:off x="1350019" y="5030224"/>
              <a:ext cx="576317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DC39F7F9-4B60-304E-B409-E71593E56C09}"/>
                </a:ext>
              </a:extLst>
            </p:cNvPr>
            <p:cNvSpPr txBox="1"/>
            <p:nvPr/>
          </p:nvSpPr>
          <p:spPr>
            <a:xfrm>
              <a:off x="487960" y="5166241"/>
              <a:ext cx="5132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NO" dirty="0"/>
                <a:t>S_T</a:t>
              </a: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361A4E7D-096B-B647-B33A-475B454EB827}"/>
                </a:ext>
              </a:extLst>
            </p:cNvPr>
            <p:cNvCxnSpPr/>
            <p:nvPr/>
          </p:nvCxnSpPr>
          <p:spPr>
            <a:xfrm>
              <a:off x="1139952" y="5350907"/>
              <a:ext cx="571377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F1757DF7-CA26-9E4C-B257-AC3607B3D4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0465" y="1299576"/>
            <a:ext cx="10058400" cy="3931920"/>
          </a:xfrm>
        </p:spPr>
        <p:txBody>
          <a:bodyPr/>
          <a:lstStyle/>
          <a:p>
            <a:r>
              <a:rPr lang="en-NO" dirty="0"/>
              <a:t>Enten er det en bug (foreløpig arbeidshypotese)</a:t>
            </a:r>
          </a:p>
          <a:p>
            <a:pPr lvl="1"/>
            <a:r>
              <a:rPr lang="en-NO" dirty="0"/>
              <a:t>Eller så er det en feil i matten (Har fått ført inn matten i latex, kan sende for QA)</a:t>
            </a:r>
          </a:p>
          <a:p>
            <a:pPr lvl="1"/>
            <a:r>
              <a:rPr lang="en-NO" dirty="0"/>
              <a:t>Eller så er vi helt på bærtur (Alltid anta at alt er feil :S)</a:t>
            </a:r>
          </a:p>
          <a:p>
            <a:r>
              <a:rPr lang="en-NO" dirty="0"/>
              <a:t>Vist: CO2/CH4 m/ SRK</a:t>
            </a:r>
          </a:p>
          <a:p>
            <a:pPr lvl="1"/>
            <a:r>
              <a:rPr lang="en-NO" dirty="0"/>
              <a:t>Bytter ikke fortegn når komponenter byttes </a:t>
            </a:r>
            <a:r>
              <a:rPr lang="en-NO" dirty="0">
                <a:sym typeface="Wingdings" pitchFamily="2" charset="2"/>
              </a:rPr>
              <a:t></a:t>
            </a:r>
            <a:r>
              <a:rPr lang="en-NO" dirty="0"/>
              <a:t>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64888095-72B4-E840-B085-2A2CA3E3A5DA}"/>
                  </a:ext>
                </a:extLst>
              </p:cNvPr>
              <p:cNvSpPr txBox="1"/>
              <p:nvPr/>
            </p:nvSpPr>
            <p:spPr>
              <a:xfrm>
                <a:off x="3893866" y="3066447"/>
                <a:ext cx="153907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NO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nb-NO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nb-NO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≈0.4 </m:t>
                      </m:r>
                      <m:r>
                        <m:rPr>
                          <m:nor/>
                        </m:rPr>
                        <a:rPr lang="nb-NO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bar</m:t>
                      </m:r>
                    </m:oMath>
                  </m:oMathPara>
                </a14:m>
                <a:endParaRPr lang="en-NO" dirty="0"/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64888095-72B4-E840-B085-2A2CA3E3A5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3866" y="3066447"/>
                <a:ext cx="1539076" cy="369332"/>
              </a:xfrm>
              <a:prstGeom prst="rect">
                <a:avLst/>
              </a:prstGeom>
              <a:blipFill>
                <a:blip r:embed="rId3"/>
                <a:stretch>
                  <a:fillRect b="-20000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4660E2A0-2C34-AD4F-8FFE-DC12336BD260}"/>
                  </a:ext>
                </a:extLst>
              </p:cNvPr>
              <p:cNvSpPr txBox="1"/>
              <p:nvPr/>
            </p:nvSpPr>
            <p:spPr>
              <a:xfrm>
                <a:off x="1610944" y="3127037"/>
                <a:ext cx="146097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b-NO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b-NO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nb-NO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nb-NO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b-NO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≈0.03 </m:t>
                      </m:r>
                      <m:r>
                        <m:rPr>
                          <m:nor/>
                        </m:rPr>
                        <a:rPr lang="nb-NO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bar</m:t>
                      </m:r>
                    </m:oMath>
                  </m:oMathPara>
                </a14:m>
                <a:endParaRPr lang="en-NO" dirty="0"/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4660E2A0-2C34-AD4F-8FFE-DC12336BD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0944" y="3127037"/>
                <a:ext cx="1460977" cy="276999"/>
              </a:xfrm>
              <a:prstGeom prst="rect">
                <a:avLst/>
              </a:prstGeom>
              <a:blipFill>
                <a:blip r:embed="rId4"/>
                <a:stretch>
                  <a:fillRect l="-2586" t="-4545" r="-3448" b="-45455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>
            <a:extLst>
              <a:ext uri="{FF2B5EF4-FFF2-40B4-BE49-F238E27FC236}">
                <a16:creationId xmlns:a16="http://schemas.microsoft.com/office/drawing/2014/main" id="{078A1F27-C6C6-4045-B3C0-E900B5F8D8CC}"/>
              </a:ext>
            </a:extLst>
          </p:cNvPr>
          <p:cNvSpPr txBox="1"/>
          <p:nvPr/>
        </p:nvSpPr>
        <p:spPr>
          <a:xfrm>
            <a:off x="-19826" y="3421380"/>
            <a:ext cx="1420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/>
              <a:t>Fra kin.gas.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7C63F3E6-15E5-4443-BCE2-5F19F180B963}"/>
              </a:ext>
            </a:extLst>
          </p:cNvPr>
          <p:cNvCxnSpPr/>
          <p:nvPr/>
        </p:nvCxnSpPr>
        <p:spPr>
          <a:xfrm>
            <a:off x="894574" y="3752338"/>
            <a:ext cx="716370" cy="1273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6027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E50F2E-290E-6D43-9E18-F66B05FB4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1431" y="32005"/>
            <a:ext cx="10058400" cy="1371600"/>
          </a:xfrm>
        </p:spPr>
        <p:txBody>
          <a:bodyPr>
            <a:normAutofit fontScale="90000"/>
          </a:bodyPr>
          <a:lstStyle/>
          <a:p>
            <a:r>
              <a:rPr lang="en-NO" dirty="0"/>
              <a:t>Kortere integrasjonssteg hjelper ikke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81D1732-0EC3-3E48-A86A-C7F4C84FE62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" y="3121153"/>
            <a:ext cx="12161265" cy="3736848"/>
          </a:xfr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E0B1ED78-136C-2E40-9E94-1A0D8DADA79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66800" y="1057657"/>
                <a:ext cx="10058400" cy="393192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182880" indent="-182880" algn="l" defTabSz="914400" rtl="0" eaLnBrk="1" latinLnBrk="0" hangingPunct="1">
                  <a:lnSpc>
                    <a:spcPct val="100000"/>
                  </a:lnSpc>
                  <a:spcBef>
                    <a:spcPts val="900"/>
                  </a:spcBef>
                  <a:spcAft>
                    <a:spcPts val="0"/>
                  </a:spcAft>
                  <a:buClr>
                    <a:schemeClr val="tx1">
                      <a:lumMod val="85000"/>
                      <a:lumOff val="15000"/>
                    </a:schemeClr>
                  </a:buClr>
                  <a:buFont typeface="Garamond" pitchFamily="18" charset="0"/>
                  <a:buChar char="◦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-182880" algn="l" defTabSz="914400" rtl="0" eaLnBrk="1" latinLnBrk="0" hangingPunct="1">
                  <a:lnSpc>
                    <a:spcPct val="100000"/>
                  </a:lnSpc>
                  <a:spcBef>
                    <a:spcPts val="500"/>
                  </a:spcBef>
                  <a:buClr>
                    <a:schemeClr val="tx1">
                      <a:lumMod val="85000"/>
                      <a:lumOff val="15000"/>
                    </a:schemeClr>
                  </a:buClr>
                  <a:buFont typeface="Garamond" pitchFamily="18" charset="0"/>
                  <a:buChar char="◦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731520" indent="-182880" algn="l" defTabSz="914400" rtl="0" eaLnBrk="1" latinLnBrk="0" hangingPunct="1">
                  <a:lnSpc>
                    <a:spcPct val="100000"/>
                  </a:lnSpc>
                  <a:spcBef>
                    <a:spcPts val="500"/>
                  </a:spcBef>
                  <a:buClr>
                    <a:schemeClr val="tx1">
                      <a:lumMod val="85000"/>
                      <a:lumOff val="15000"/>
                    </a:schemeClr>
                  </a:buClr>
                  <a:buFont typeface="Garamond" pitchFamily="18" charset="0"/>
                  <a:buChar char="◦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05840" indent="-182880" algn="l" defTabSz="914400" rtl="0" eaLnBrk="1" latinLnBrk="0" hangingPunct="1">
                  <a:lnSpc>
                    <a:spcPct val="100000"/>
                  </a:lnSpc>
                  <a:spcBef>
                    <a:spcPts val="500"/>
                  </a:spcBef>
                  <a:buClr>
                    <a:schemeClr val="tx1">
                      <a:lumMod val="85000"/>
                      <a:lumOff val="15000"/>
                    </a:schemeClr>
                  </a:buClr>
                  <a:buFont typeface="Garamond" pitchFamily="18" charset="0"/>
                  <a:buChar char="◦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280160" indent="-182880" algn="l" defTabSz="914400" rtl="0" eaLnBrk="1" latinLnBrk="0" hangingPunct="1">
                  <a:lnSpc>
                    <a:spcPct val="100000"/>
                  </a:lnSpc>
                  <a:spcBef>
                    <a:spcPts val="500"/>
                  </a:spcBef>
                  <a:buClr>
                    <a:schemeClr val="tx1">
                      <a:lumMod val="85000"/>
                      <a:lumOff val="15000"/>
                    </a:schemeClr>
                  </a:buClr>
                  <a:buFont typeface="Garamond" pitchFamily="18" charset="0"/>
                  <a:buChar char="◦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600000" indent="-228600" algn="l" defTabSz="914400" rtl="0" eaLnBrk="1" latinLnBrk="0" hangingPunct="1">
                  <a:lnSpc>
                    <a:spcPct val="100000"/>
                  </a:lnSpc>
                  <a:spcBef>
                    <a:spcPts val="500"/>
                  </a:spcBef>
                  <a:buClr>
                    <a:schemeClr val="tx1">
                      <a:lumMod val="85000"/>
                      <a:lumOff val="15000"/>
                    </a:schemeClr>
                  </a:buClr>
                  <a:buFont typeface="Garamond" pitchFamily="18" charset="0"/>
                  <a:buChar char="◦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900000" indent="-228600" algn="l" defTabSz="914400" rtl="0" eaLnBrk="1" latinLnBrk="0" hangingPunct="1">
                  <a:lnSpc>
                    <a:spcPct val="100000"/>
                  </a:lnSpc>
                  <a:spcBef>
                    <a:spcPts val="500"/>
                  </a:spcBef>
                  <a:buClr>
                    <a:schemeClr val="tx1">
                      <a:lumMod val="85000"/>
                      <a:lumOff val="15000"/>
                    </a:schemeClr>
                  </a:buClr>
                  <a:buFont typeface="Garamond" pitchFamily="18" charset="0"/>
                  <a:buChar char="◦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200000" indent="-228600" algn="l" defTabSz="914400" rtl="0" eaLnBrk="1" latinLnBrk="0" hangingPunct="1">
                  <a:lnSpc>
                    <a:spcPct val="100000"/>
                  </a:lnSpc>
                  <a:spcBef>
                    <a:spcPts val="500"/>
                  </a:spcBef>
                  <a:buClr>
                    <a:schemeClr val="tx1">
                      <a:lumMod val="85000"/>
                      <a:lumOff val="15000"/>
                    </a:schemeClr>
                  </a:buClr>
                  <a:buFont typeface="Garamond" pitchFamily="18" charset="0"/>
                  <a:buChar char="◦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500000" indent="-228600" algn="l" defTabSz="914400" rtl="0" eaLnBrk="1" latinLnBrk="0" hangingPunct="1">
                  <a:lnSpc>
                    <a:spcPct val="100000"/>
                  </a:lnSpc>
                  <a:spcBef>
                    <a:spcPts val="500"/>
                  </a:spcBef>
                  <a:buClr>
                    <a:schemeClr val="tx1">
                      <a:lumMod val="85000"/>
                      <a:lumOff val="15000"/>
                    </a:schemeClr>
                  </a:buClr>
                  <a:buFont typeface="Garamond" pitchFamily="18" charset="0"/>
                  <a:buChar char="◦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NO" dirty="0"/>
                  <a:t>Fortsatt CO2/CH4 m/ SRK</a:t>
                </a:r>
              </a:p>
              <a:p>
                <a:r>
                  <a:rPr lang="en-NO" dirty="0"/>
                  <a:t>Har prøvd div. annet uten mer oppløftende resultater</a:t>
                </a:r>
              </a:p>
              <a:p>
                <a:r>
                  <a:rPr lang="en-NO" dirty="0"/>
                  <a:t>Lengre integrasjonssteg (</a:t>
                </a:r>
                <a14:m>
                  <m:oMath xmlns:m="http://schemas.openxmlformats.org/officeDocument/2006/math">
                    <m:r>
                      <a:rPr lang="en-NO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NO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</m:oMath>
                </a14:m>
                <a:r>
                  <a:rPr lang="en-NO" dirty="0"/>
                  <a:t>) hjelper heller ikke</a:t>
                </a:r>
              </a:p>
              <a:p>
                <a:r>
                  <a:rPr lang="en-NO" dirty="0"/>
                  <a:t>Regnetid vokser som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b-NO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p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nb-NO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NO" dirty="0"/>
                  <a:t> ...</a:t>
                </a:r>
              </a:p>
              <a:p>
                <a14:m>
                  <m:oMath xmlns:m="http://schemas.openxmlformats.org/officeDocument/2006/math">
                    <m:r>
                      <a:rPr lang="en-NO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nb-N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nb-N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~ </m:t>
                    </m:r>
                    <m:f>
                      <m:fPr>
                        <m:ctrlPr>
                          <a:rPr lang="nb-N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b-N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b-N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</m:den>
                    </m:f>
                  </m:oMath>
                </a14:m>
                <a:endParaRPr lang="en-NO" dirty="0"/>
              </a:p>
            </p:txBody>
          </p:sp>
        </mc:Choice>
        <mc:Fallback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E0B1ED78-136C-2E40-9E94-1A0D8DADA7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1057657"/>
                <a:ext cx="10058400" cy="3931920"/>
              </a:xfrm>
              <a:prstGeom prst="rect">
                <a:avLst/>
              </a:prstGeom>
              <a:blipFill>
                <a:blip r:embed="rId3"/>
                <a:stretch>
                  <a:fillRect l="-378" t="-643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37096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2DE46-CCA1-494E-82D4-BD10A94F3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Integrere langs en isobar?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430436B-9F15-B04F-8673-C0FB85FD008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NO" dirty="0"/>
                  <a:t>Hvorfor skulle det hjulpet?</a:t>
                </a:r>
              </a:p>
              <a:p>
                <a:pPr lvl="1"/>
                <a:r>
                  <a:rPr lang="en-NO" dirty="0"/>
                  <a:t>Har uttrykt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nb-NO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  <m:r>
                      <a:rPr lang="nb-NO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nb-NO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  <m:r>
                      <a:rPr lang="nb-NO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nb-N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  <m:r>
                      <a:rPr lang="nb-N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nb-N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nb-N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NO" dirty="0"/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nor/>
                      </m:rPr>
                      <a:rPr lang="nb-NO" b="0" i="0" smtClean="0">
                        <a:latin typeface="Cambria Math" panose="02040503050406030204" pitchFamily="18" charset="0"/>
                      </a:rPr>
                      <m:t>d</m:t>
                    </m:r>
                    <m:sSub>
                      <m:sSubPr>
                        <m:ctrlPr>
                          <a:rPr lang="nb-NO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  <m:r>
                      <a:rPr lang="nb-NO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nb-NO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nb-NO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nb-NO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nb-NO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𝜕</m:t>
                                </m:r>
                                <m:sSub>
                                  <m:sSubPr>
                                    <m:ctrlPr>
                                      <a:rPr lang="nb-NO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nb-NO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𝑆</m:t>
                                    </m:r>
                                  </m:e>
                                  <m:sub>
                                    <m:r>
                                      <a:rPr lang="nb-NO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𝑇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nb-NO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𝜕𝜌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m:rPr>
                        <m:nor/>
                      </m:rPr>
                      <a:rPr lang="nb-NO" b="0" i="0" smtClean="0">
                        <a:latin typeface="Cambria Math" panose="02040503050406030204" pitchFamily="18" charset="0"/>
                      </a:rPr>
                      <m:t>d</m:t>
                    </m:r>
                    <m:r>
                      <a:rPr lang="nb-N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</m:oMath>
                </a14:m>
                <a:endParaRPr lang="en-NO" dirty="0"/>
              </a:p>
              <a:p>
                <a:pPr lvl="2"/>
                <a:r>
                  <a:rPr lang="en-NO" dirty="0"/>
                  <a:t>Dette gjelder ved konstant T,x ikke ved konstant p?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430436B-9F15-B04F-8673-C0FB85FD008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378" t="-643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86222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07A88-421E-4249-8AC8-524F9D8D9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Til neste gang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DDEB6C-E9A6-FD4B-8A91-A51A5FDA2E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O" dirty="0"/>
              <a:t>Skal kjøre Kempers-utledning</a:t>
            </a:r>
          </a:p>
        </p:txBody>
      </p:sp>
    </p:spTree>
    <p:extLst>
      <p:ext uri="{BB962C8B-B14F-4D97-AF65-F5344CB8AC3E}">
        <p14:creationId xmlns:p14="http://schemas.microsoft.com/office/powerpoint/2010/main" val="32375237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Red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{3F30AFE9-4EA9-3F4B-AF72-ABD95C1B7779}tf10001067</Template>
  <TotalTime>50</TotalTime>
  <Words>254</Words>
  <Application>Microsoft Macintosh PowerPoint</Application>
  <PresentationFormat>Widescreen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Cambria Math</vt:lpstr>
      <vt:lpstr>Century Gothic</vt:lpstr>
      <vt:lpstr>Garamond</vt:lpstr>
      <vt:lpstr>Savon</vt:lpstr>
      <vt:lpstr>Ting er Implementert</vt:lpstr>
      <vt:lpstr>Fått ferdig "pyramide-integrasjon"</vt:lpstr>
      <vt:lpstr>(dST/drho)_T,x</vt:lpstr>
      <vt:lpstr>Kortere integrasjonssteg hjelper ikke</vt:lpstr>
      <vt:lpstr>Integrere langs en isobar?</vt:lpstr>
      <vt:lpstr>Til neste gang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Ting er Implementert</dc:title>
  <dc:creator>Vegard Gjeldvik Jervell</dc:creator>
  <cp:lastModifiedBy>Vegard Gjeldvik Jervell</cp:lastModifiedBy>
  <cp:revision>5</cp:revision>
  <dcterms:created xsi:type="dcterms:W3CDTF">2022-03-01T23:02:58Z</dcterms:created>
  <dcterms:modified xsi:type="dcterms:W3CDTF">2022-03-01T23:53:11Z</dcterms:modified>
</cp:coreProperties>
</file>